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51" r:id="rId2"/>
    <p:sldId id="368" r:id="rId3"/>
    <p:sldId id="399" r:id="rId4"/>
    <p:sldId id="403" r:id="rId5"/>
    <p:sldId id="400" r:id="rId6"/>
    <p:sldId id="401" r:id="rId7"/>
    <p:sldId id="404" r:id="rId8"/>
    <p:sldId id="405" r:id="rId9"/>
    <p:sldId id="406" r:id="rId10"/>
    <p:sldId id="402" r:id="rId11"/>
    <p:sldId id="25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2A5DBD"/>
    <a:srgbClr val="4E93F0"/>
    <a:srgbClr val="3498DB"/>
    <a:srgbClr val="214A96"/>
    <a:srgbClr val="000000"/>
    <a:srgbClr val="2757B0"/>
    <a:srgbClr val="5B9BD5"/>
    <a:srgbClr val="4A6EB0"/>
    <a:srgbClr val="31C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244" autoAdjust="0"/>
  </p:normalViewPr>
  <p:slideViewPr>
    <p:cSldViewPr snapToGrid="0">
      <p:cViewPr varScale="1">
        <p:scale>
          <a:sx n="80" d="100"/>
          <a:sy n="80" d="100"/>
        </p:scale>
        <p:origin x="73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347C4-01BD-4E94-8035-DCEC93F35F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590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347C4-01BD-4E94-8035-DCEC93F35F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18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347C4-01BD-4E94-8035-DCEC93F35F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61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347C4-01BD-4E94-8035-DCEC93F35F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55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347C4-01BD-4E94-8035-DCEC93F35F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80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347C4-01BD-4E94-8035-DCEC93F35F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205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347C4-01BD-4E94-8035-DCEC93F35F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31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347C4-01BD-4E94-8035-DCEC93F35F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792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347C4-01BD-4E94-8035-DCEC93F35F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80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EB15-88B8-432E-8D9C-608128B882C1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79FBD-A723-4F07-B90B-8A7521DEBC9A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E7D54-C4A4-4AEB-8B5B-48DFFA6288CF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4BB5-F6A0-4EE1-A887-8B93AAAFD1CD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419C-5082-4844-A677-D9A366A44A05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4D94C-447C-4C8A-B1F1-48738816C14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86AA-FAD9-4D4D-888C-49C4C0206D05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3BF9-FA7D-4EE7-8B98-75357642251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B6CBC-8BAC-4C45-B5BF-FBE1EEB4518F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12A3-F8CB-47E7-8638-8ADB8A8D8970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AA4F8-CE75-4739-9274-EF2D971150C5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B76B5-A15C-476F-96FC-D4D54DF7F619}" type="datetime1">
              <a:rPr lang="zh-CN" altLang="en-US" smtClean="0"/>
              <a:t>2023/1/1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" b="6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9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81708" y="1562583"/>
            <a:ext cx="6510291" cy="2199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74552" y="1367743"/>
            <a:ext cx="3117448" cy="675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57327" y="1877028"/>
            <a:ext cx="4934673" cy="675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41129" y="2025569"/>
            <a:ext cx="3350871" cy="1273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8E1983-3E08-4F67-9282-2049A976730F}"/>
              </a:ext>
            </a:extLst>
          </p:cNvPr>
          <p:cNvSpPr txBox="1"/>
          <p:nvPr/>
        </p:nvSpPr>
        <p:spPr>
          <a:xfrm>
            <a:off x="1005219" y="2423833"/>
            <a:ext cx="11583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太空机械臂运动仿真</a:t>
            </a:r>
            <a:endParaRPr lang="en-US" altLang="zh-CN" sz="5400" b="1" spc="15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9E6033C-75EA-4524-BC37-3338AE8B4427}"/>
              </a:ext>
            </a:extLst>
          </p:cNvPr>
          <p:cNvSpPr/>
          <p:nvPr/>
        </p:nvSpPr>
        <p:spPr>
          <a:xfrm>
            <a:off x="1092659" y="3505937"/>
            <a:ext cx="6728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514350" fontAlgn="base">
              <a:spcBef>
                <a:spcPct val="0"/>
              </a:spcBef>
              <a:spcAft>
                <a:spcPct val="0"/>
              </a:spcAft>
              <a:tabLst>
                <a:tab pos="2149475" algn="l"/>
              </a:tabLst>
            </a:pPr>
            <a:r>
              <a:rPr lang="en-US" altLang="zh-CN" sz="2000" spc="50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Tianhe Motion Simulation</a:t>
            </a:r>
          </a:p>
        </p:txBody>
      </p: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A6FF0153-0B36-41CE-A332-2614CF5686F3}"/>
              </a:ext>
            </a:extLst>
          </p:cNvPr>
          <p:cNvSpPr/>
          <p:nvPr/>
        </p:nvSpPr>
        <p:spPr>
          <a:xfrm rot="5400000">
            <a:off x="761892" y="2123545"/>
            <a:ext cx="661535" cy="661535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C630CA0-F466-4893-8E65-FEBA4BE9C6B4}"/>
              </a:ext>
            </a:extLst>
          </p:cNvPr>
          <p:cNvSpPr/>
          <p:nvPr/>
        </p:nvSpPr>
        <p:spPr>
          <a:xfrm>
            <a:off x="1092658" y="4847192"/>
            <a:ext cx="7603869" cy="510778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小组成员：徐绍俊，裘小钰，周晨旭，陈佳禾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45F7B9-D9EE-42E3-9441-70D7E24E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C5E0ACA-0564-4C78-B515-8752868B83C3}"/>
              </a:ext>
            </a:extLst>
          </p:cNvPr>
          <p:cNvSpPr/>
          <p:nvPr/>
        </p:nvSpPr>
        <p:spPr>
          <a:xfrm>
            <a:off x="393883" y="-184880"/>
            <a:ext cx="476656" cy="11089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F627EC-5B00-43AE-A896-BA22716FA6ED}"/>
              </a:ext>
            </a:extLst>
          </p:cNvPr>
          <p:cNvSpPr txBox="1"/>
          <p:nvPr/>
        </p:nvSpPr>
        <p:spPr>
          <a:xfrm>
            <a:off x="924127" y="136727"/>
            <a:ext cx="464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Result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7E6A12B-F494-4CBA-BF2F-7D7A40D1B852}"/>
              </a:ext>
            </a:extLst>
          </p:cNvPr>
          <p:cNvSpPr txBox="1"/>
          <p:nvPr/>
        </p:nvSpPr>
        <p:spPr>
          <a:xfrm>
            <a:off x="933681" y="628936"/>
            <a:ext cx="260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E7E6E6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1FACB00-E07A-4D78-BC1E-ADF2E9E079B8}"/>
              </a:ext>
            </a:extLst>
          </p:cNvPr>
          <p:cNvCxnSpPr>
            <a:cxnSpLocks/>
          </p:cNvCxnSpPr>
          <p:nvPr/>
        </p:nvCxnSpPr>
        <p:spPr>
          <a:xfrm>
            <a:off x="1014961" y="616525"/>
            <a:ext cx="2531479" cy="1234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D4D958-2CAF-4030-9680-7B0E61E4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样例视频">
            <a:hlinkClick r:id="" action="ppaction://media"/>
            <a:extLst>
              <a:ext uri="{FF2B5EF4-FFF2-40B4-BE49-F238E27FC236}">
                <a16:creationId xmlns:a16="http://schemas.microsoft.com/office/drawing/2014/main" id="{AD3CDB85-1EEF-4DF8-A830-FE9F6AD630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0343" y="244475"/>
            <a:ext cx="6691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0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4" b="6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flipH="1">
            <a:off x="0" y="4422623"/>
            <a:ext cx="6510292" cy="585665"/>
            <a:chOff x="5681708" y="3124200"/>
            <a:chExt cx="6510292" cy="785147"/>
          </a:xfrm>
        </p:grpSpPr>
        <p:sp>
          <p:nvSpPr>
            <p:cNvPr id="4" name="矩形 3"/>
            <p:cNvSpPr/>
            <p:nvPr/>
          </p:nvSpPr>
          <p:spPr>
            <a:xfrm>
              <a:off x="5681708" y="3319040"/>
              <a:ext cx="6510291" cy="219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074552" y="3124200"/>
              <a:ext cx="3117448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257327" y="3633485"/>
              <a:ext cx="4934673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841129" y="3782026"/>
              <a:ext cx="3350871" cy="127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28663" y="2180007"/>
            <a:ext cx="493467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681707" y="4422623"/>
            <a:ext cx="6510292" cy="585665"/>
            <a:chOff x="5681708" y="3124200"/>
            <a:chExt cx="6510292" cy="785147"/>
          </a:xfrm>
        </p:grpSpPr>
        <p:sp>
          <p:nvSpPr>
            <p:cNvPr id="11" name="矩形 10"/>
            <p:cNvSpPr/>
            <p:nvPr/>
          </p:nvSpPr>
          <p:spPr>
            <a:xfrm>
              <a:off x="5681708" y="3319040"/>
              <a:ext cx="6510291" cy="219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074552" y="3124200"/>
              <a:ext cx="3117448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257327" y="3633485"/>
              <a:ext cx="4934673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841129" y="3782026"/>
              <a:ext cx="3350871" cy="127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6070B069-E143-4540-89D4-76F89D70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C5E0ACA-0564-4C78-B515-8752868B83C3}"/>
              </a:ext>
            </a:extLst>
          </p:cNvPr>
          <p:cNvSpPr/>
          <p:nvPr/>
        </p:nvSpPr>
        <p:spPr>
          <a:xfrm>
            <a:off x="393883" y="-184880"/>
            <a:ext cx="476656" cy="11089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F627EC-5B00-43AE-A896-BA22716FA6ED}"/>
              </a:ext>
            </a:extLst>
          </p:cNvPr>
          <p:cNvSpPr txBox="1"/>
          <p:nvPr/>
        </p:nvSpPr>
        <p:spPr>
          <a:xfrm>
            <a:off x="924128" y="136727"/>
            <a:ext cx="242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Contents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7E6A12B-F494-4CBA-BF2F-7D7A40D1B852}"/>
              </a:ext>
            </a:extLst>
          </p:cNvPr>
          <p:cNvSpPr txBox="1"/>
          <p:nvPr/>
        </p:nvSpPr>
        <p:spPr>
          <a:xfrm>
            <a:off x="933681" y="598392"/>
            <a:ext cx="337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1FACB00-E07A-4D78-BC1E-ADF2E9E079B8}"/>
              </a:ext>
            </a:extLst>
          </p:cNvPr>
          <p:cNvCxnSpPr>
            <a:cxnSpLocks/>
          </p:cNvCxnSpPr>
          <p:nvPr/>
        </p:nvCxnSpPr>
        <p:spPr>
          <a:xfrm>
            <a:off x="1014961" y="616525"/>
            <a:ext cx="366519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0B20C2-BAF5-9D8A-2A4D-592B3CE58EAD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1014962" y="1348033"/>
            <a:ext cx="0" cy="4637988"/>
          </a:xfrm>
          <a:prstGeom prst="line">
            <a:avLst/>
          </a:prstGeom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F0FDA5-CA73-A8A8-2AAC-0D9FD2893424}"/>
              </a:ext>
            </a:extLst>
          </p:cNvPr>
          <p:cNvGrpSpPr/>
          <p:nvPr/>
        </p:nvGrpSpPr>
        <p:grpSpPr>
          <a:xfrm>
            <a:off x="1014962" y="2887958"/>
            <a:ext cx="1142681" cy="834473"/>
            <a:chOff x="417024" y="4096345"/>
            <a:chExt cx="1142681" cy="834473"/>
          </a:xfrm>
        </p:grpSpPr>
        <p:sp>
          <p:nvSpPr>
            <p:cNvPr id="8" name="任意多边形 34">
              <a:extLst>
                <a:ext uri="{FF2B5EF4-FFF2-40B4-BE49-F238E27FC236}">
                  <a16:creationId xmlns:a16="http://schemas.microsoft.com/office/drawing/2014/main" id="{97B7606B-68F8-D21D-5EB0-F0F87308F2F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17024" y="4096345"/>
              <a:ext cx="679942" cy="834472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rgbClr val="3498DB">
                <a:lumMod val="7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任意多边形 36">
              <a:extLst>
                <a:ext uri="{FF2B5EF4-FFF2-40B4-BE49-F238E27FC236}">
                  <a16:creationId xmlns:a16="http://schemas.microsoft.com/office/drawing/2014/main" id="{538EE54B-4ADF-1936-70B0-A1F22E0E756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96968" y="4446619"/>
              <a:ext cx="462737" cy="484199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spc="30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</a:t>
              </a:r>
              <a:endParaRPr lang="zh-CN" altLang="en-US" sz="2000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7E855D8-66BD-A2EB-5457-BE6062FED0E7}"/>
              </a:ext>
            </a:extLst>
          </p:cNvPr>
          <p:cNvGrpSpPr/>
          <p:nvPr/>
        </p:nvGrpSpPr>
        <p:grpSpPr>
          <a:xfrm>
            <a:off x="1014962" y="1616501"/>
            <a:ext cx="1142681" cy="834473"/>
            <a:chOff x="417024" y="1879217"/>
            <a:chExt cx="1142681" cy="834473"/>
          </a:xfrm>
        </p:grpSpPr>
        <p:sp>
          <p:nvSpPr>
            <p:cNvPr id="11" name="任意多边形 21">
              <a:extLst>
                <a:ext uri="{FF2B5EF4-FFF2-40B4-BE49-F238E27FC236}">
                  <a16:creationId xmlns:a16="http://schemas.microsoft.com/office/drawing/2014/main" id="{303A4B15-0F6E-0C87-312B-CAAE9E4D254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17024" y="1879217"/>
              <a:ext cx="679942" cy="834472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rgbClr val="1F74AD">
                <a:lumMod val="75000"/>
              </a:srgb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 22">
              <a:extLst>
                <a:ext uri="{FF2B5EF4-FFF2-40B4-BE49-F238E27FC236}">
                  <a16:creationId xmlns:a16="http://schemas.microsoft.com/office/drawing/2014/main" id="{6B18D660-5BC6-46B4-E8EF-F3260FE5A29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96968" y="2229491"/>
              <a:ext cx="462737" cy="484199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spc="30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</a:t>
              </a:r>
              <a:endParaRPr lang="zh-CN" altLang="en-US" sz="2000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CD0A406-46C6-2A2E-884B-DFA77C29AB68}"/>
              </a:ext>
            </a:extLst>
          </p:cNvPr>
          <p:cNvGrpSpPr/>
          <p:nvPr/>
        </p:nvGrpSpPr>
        <p:grpSpPr>
          <a:xfrm>
            <a:off x="1015253" y="4159414"/>
            <a:ext cx="1142681" cy="834473"/>
            <a:chOff x="417024" y="4096345"/>
            <a:chExt cx="1142681" cy="834473"/>
          </a:xfrm>
        </p:grpSpPr>
        <p:sp>
          <p:nvSpPr>
            <p:cNvPr id="16" name="任意多边形 34">
              <a:extLst>
                <a:ext uri="{FF2B5EF4-FFF2-40B4-BE49-F238E27FC236}">
                  <a16:creationId xmlns:a16="http://schemas.microsoft.com/office/drawing/2014/main" id="{79B04FC6-B2C2-BE89-6AD8-651839F36B3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17024" y="4096345"/>
              <a:ext cx="679942" cy="834472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任意多边形 36">
              <a:extLst>
                <a:ext uri="{FF2B5EF4-FFF2-40B4-BE49-F238E27FC236}">
                  <a16:creationId xmlns:a16="http://schemas.microsoft.com/office/drawing/2014/main" id="{2FA16871-13CC-2885-4476-574C10C192F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096968" y="4446619"/>
              <a:ext cx="462737" cy="484199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spc="3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</a:t>
              </a:r>
              <a:endParaRPr lang="zh-CN" altLang="en-US" sz="2000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CEDD13-559F-4C58-B095-7B61ACAF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A534953-DAB5-48D1-B340-46526F4065B0}"/>
              </a:ext>
            </a:extLst>
          </p:cNvPr>
          <p:cNvSpPr txBox="1"/>
          <p:nvPr/>
        </p:nvSpPr>
        <p:spPr>
          <a:xfrm>
            <a:off x="2502000" y="1975296"/>
            <a:ext cx="157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正运动学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C758F3D-61A4-4AA3-9BEA-A09120C6D2F7}"/>
              </a:ext>
            </a:extLst>
          </p:cNvPr>
          <p:cNvSpPr txBox="1"/>
          <p:nvPr/>
        </p:nvSpPr>
        <p:spPr>
          <a:xfrm>
            <a:off x="2501999" y="3198167"/>
            <a:ext cx="157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逆运动学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615DA3-D1B8-41CA-9362-2284BC0F5A2F}"/>
              </a:ext>
            </a:extLst>
          </p:cNvPr>
          <p:cNvSpPr txBox="1"/>
          <p:nvPr/>
        </p:nvSpPr>
        <p:spPr>
          <a:xfrm>
            <a:off x="2501999" y="4509688"/>
            <a:ext cx="157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轨迹规划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35B639B-AA26-4F21-9F18-B07F6ECC0C8B}"/>
              </a:ext>
            </a:extLst>
          </p:cNvPr>
          <p:cNvGrpSpPr/>
          <p:nvPr/>
        </p:nvGrpSpPr>
        <p:grpSpPr>
          <a:xfrm>
            <a:off x="1014672" y="5251052"/>
            <a:ext cx="1142681" cy="834473"/>
            <a:chOff x="417024" y="4096345"/>
            <a:chExt cx="1142681" cy="834473"/>
          </a:xfrm>
        </p:grpSpPr>
        <p:sp>
          <p:nvSpPr>
            <p:cNvPr id="22" name="任意多边形 34">
              <a:extLst>
                <a:ext uri="{FF2B5EF4-FFF2-40B4-BE49-F238E27FC236}">
                  <a16:creationId xmlns:a16="http://schemas.microsoft.com/office/drawing/2014/main" id="{C280A872-80A4-4FB2-9879-803E1444157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17024" y="4096345"/>
              <a:ext cx="679942" cy="834472"/>
            </a:xfrm>
            <a:custGeom>
              <a:avLst/>
              <a:gdLst>
                <a:gd name="connsiteX0" fmla="*/ 0 w 580293"/>
                <a:gd name="connsiteY0" fmla="*/ 0 h 712177"/>
                <a:gd name="connsiteX1" fmla="*/ 580293 w 580293"/>
                <a:gd name="connsiteY1" fmla="*/ 298119 h 712177"/>
                <a:gd name="connsiteX2" fmla="*/ 580293 w 580293"/>
                <a:gd name="connsiteY2" fmla="*/ 712177 h 712177"/>
                <a:gd name="connsiteX3" fmla="*/ 0 w 580293"/>
                <a:gd name="connsiteY3" fmla="*/ 414058 h 71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293" h="712177">
                  <a:moveTo>
                    <a:pt x="0" y="0"/>
                  </a:moveTo>
                  <a:lnTo>
                    <a:pt x="580293" y="298119"/>
                  </a:lnTo>
                  <a:lnTo>
                    <a:pt x="580293" y="712177"/>
                  </a:lnTo>
                  <a:lnTo>
                    <a:pt x="0" y="41405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任意多边形 36">
              <a:extLst>
                <a:ext uri="{FF2B5EF4-FFF2-40B4-BE49-F238E27FC236}">
                  <a16:creationId xmlns:a16="http://schemas.microsoft.com/office/drawing/2014/main" id="{40892C3E-5398-4BFB-AC12-F0FFA8405A6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096968" y="4446619"/>
              <a:ext cx="462737" cy="484199"/>
            </a:xfrm>
            <a:custGeom>
              <a:avLst/>
              <a:gdLst>
                <a:gd name="connsiteX0" fmla="*/ 0 w 394921"/>
                <a:gd name="connsiteY0" fmla="*/ 0 h 413238"/>
                <a:gd name="connsiteX1" fmla="*/ 207744 w 394921"/>
                <a:gd name="connsiteY1" fmla="*/ 0 h 413238"/>
                <a:gd name="connsiteX2" fmla="*/ 394921 w 394921"/>
                <a:gd name="connsiteY2" fmla="*/ 206619 h 413238"/>
                <a:gd name="connsiteX3" fmla="*/ 207744 w 394921"/>
                <a:gd name="connsiteY3" fmla="*/ 413238 h 413238"/>
                <a:gd name="connsiteX4" fmla="*/ 0 w 394921"/>
                <a:gd name="connsiteY4" fmla="*/ 413238 h 41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21" h="413238">
                  <a:moveTo>
                    <a:pt x="0" y="0"/>
                  </a:moveTo>
                  <a:lnTo>
                    <a:pt x="207744" y="0"/>
                  </a:lnTo>
                  <a:cubicBezTo>
                    <a:pt x="311119" y="0"/>
                    <a:pt x="394921" y="92506"/>
                    <a:pt x="394921" y="206619"/>
                  </a:cubicBezTo>
                  <a:cubicBezTo>
                    <a:pt x="394921" y="320731"/>
                    <a:pt x="311119" y="413238"/>
                    <a:pt x="207744" y="413238"/>
                  </a:cubicBezTo>
                  <a:lnTo>
                    <a:pt x="0" y="41323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spc="300" dirty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</a:t>
              </a:r>
              <a:endParaRPr lang="zh-CN" altLang="en-US" sz="2000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BA00D6A2-728C-419E-AA98-E32A6366EF1D}"/>
              </a:ext>
            </a:extLst>
          </p:cNvPr>
          <p:cNvSpPr txBox="1"/>
          <p:nvPr/>
        </p:nvSpPr>
        <p:spPr>
          <a:xfrm>
            <a:off x="2502000" y="5617348"/>
            <a:ext cx="157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控制难点</a:t>
            </a:r>
          </a:p>
        </p:txBody>
      </p:sp>
    </p:spTree>
    <p:extLst>
      <p:ext uri="{BB962C8B-B14F-4D97-AF65-F5344CB8AC3E}">
        <p14:creationId xmlns:p14="http://schemas.microsoft.com/office/powerpoint/2010/main" val="1742349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C5E0ACA-0564-4C78-B515-8752868B83C3}"/>
              </a:ext>
            </a:extLst>
          </p:cNvPr>
          <p:cNvSpPr/>
          <p:nvPr/>
        </p:nvSpPr>
        <p:spPr>
          <a:xfrm>
            <a:off x="393883" y="-184880"/>
            <a:ext cx="476656" cy="11089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F627EC-5B00-43AE-A896-BA22716FA6ED}"/>
              </a:ext>
            </a:extLst>
          </p:cNvPr>
          <p:cNvSpPr txBox="1"/>
          <p:nvPr/>
        </p:nvSpPr>
        <p:spPr>
          <a:xfrm>
            <a:off x="924127" y="136727"/>
            <a:ext cx="464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Forward Kinematics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7E6A12B-F494-4CBA-BF2F-7D7A40D1B852}"/>
              </a:ext>
            </a:extLst>
          </p:cNvPr>
          <p:cNvSpPr txBox="1"/>
          <p:nvPr/>
        </p:nvSpPr>
        <p:spPr>
          <a:xfrm>
            <a:off x="933681" y="628936"/>
            <a:ext cx="260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正运动学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1FACB00-E07A-4D78-BC1E-ADF2E9E079B8}"/>
              </a:ext>
            </a:extLst>
          </p:cNvPr>
          <p:cNvCxnSpPr>
            <a:cxnSpLocks/>
          </p:cNvCxnSpPr>
          <p:nvPr/>
        </p:nvCxnSpPr>
        <p:spPr>
          <a:xfrm>
            <a:off x="1014961" y="616525"/>
            <a:ext cx="2531479" cy="1234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D4D958-2CAF-4030-9680-7B0E61E4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66C8896-1D88-4772-9DAA-3829B043BD85}"/>
              </a:ext>
            </a:extLst>
          </p:cNvPr>
          <p:cNvGrpSpPr/>
          <p:nvPr/>
        </p:nvGrpSpPr>
        <p:grpSpPr>
          <a:xfrm>
            <a:off x="6764479" y="1999443"/>
            <a:ext cx="4422288" cy="3540712"/>
            <a:chOff x="200734" y="1880294"/>
            <a:chExt cx="4422288" cy="354071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E2862D-59CC-4EB4-A64D-7C10BB61C5DC}"/>
                </a:ext>
              </a:extLst>
            </p:cNvPr>
            <p:cNvSpPr/>
            <p:nvPr/>
          </p:nvSpPr>
          <p:spPr>
            <a:xfrm>
              <a:off x="1071355" y="1880294"/>
              <a:ext cx="2681045" cy="461665"/>
            </a:xfrm>
            <a:prstGeom prst="rect">
              <a:avLst/>
            </a:prstGeom>
            <a:solidFill>
              <a:srgbClr val="2A5DBD"/>
            </a:solidFill>
            <a:ln>
              <a:solidFill>
                <a:srgbClr val="2A5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pc="300" dirty="0">
                  <a:latin typeface="黑体" panose="02010609060101010101" pitchFamily="49" charset="-122"/>
                  <a:ea typeface="黑体" panose="02010609060101010101" pitchFamily="49" charset="-122"/>
                </a:rPr>
                <a:t>DH</a:t>
              </a:r>
              <a:r>
                <a:rPr lang="zh-CN" altLang="en-US" sz="2400" b="1" spc="300" dirty="0">
                  <a:latin typeface="黑体" panose="02010609060101010101" pitchFamily="49" charset="-122"/>
                  <a:ea typeface="黑体" panose="02010609060101010101" pitchFamily="49" charset="-122"/>
                </a:rPr>
                <a:t>参数表</a:t>
              </a:r>
              <a:endParaRPr lang="en-US" altLang="zh-CN" sz="2400" b="1" spc="3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1D509AE-36EE-4B6D-901B-5F2F5DA98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34" y="2511003"/>
              <a:ext cx="4422288" cy="2910003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8AC7F91-8022-4E49-A476-F32ECEE14B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01"/>
          <a:stretch/>
        </p:blipFill>
        <p:spPr>
          <a:xfrm rot="5400000">
            <a:off x="1745307" y="1374259"/>
            <a:ext cx="2738279" cy="573973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1131F66-5629-4E22-B914-D2D6195E9B59}"/>
              </a:ext>
            </a:extLst>
          </p:cNvPr>
          <p:cNvSpPr/>
          <p:nvPr/>
        </p:nvSpPr>
        <p:spPr>
          <a:xfrm>
            <a:off x="1595241" y="1999443"/>
            <a:ext cx="2681045" cy="461665"/>
          </a:xfrm>
          <a:prstGeom prst="rect">
            <a:avLst/>
          </a:prstGeom>
          <a:solidFill>
            <a:srgbClr val="2A5DBD"/>
          </a:solidFill>
          <a:ln>
            <a:solidFill>
              <a:srgbClr val="2A5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初始状态</a:t>
            </a:r>
            <a:endParaRPr lang="en-US" altLang="zh-CN" sz="24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29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C5E0ACA-0564-4C78-B515-8752868B83C3}"/>
              </a:ext>
            </a:extLst>
          </p:cNvPr>
          <p:cNvSpPr/>
          <p:nvPr/>
        </p:nvSpPr>
        <p:spPr>
          <a:xfrm>
            <a:off x="393883" y="-184880"/>
            <a:ext cx="476656" cy="11089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F627EC-5B00-43AE-A896-BA22716FA6ED}"/>
              </a:ext>
            </a:extLst>
          </p:cNvPr>
          <p:cNvSpPr txBox="1"/>
          <p:nvPr/>
        </p:nvSpPr>
        <p:spPr>
          <a:xfrm>
            <a:off x="924127" y="136727"/>
            <a:ext cx="464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Forward Kinematics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7E6A12B-F494-4CBA-BF2F-7D7A40D1B852}"/>
              </a:ext>
            </a:extLst>
          </p:cNvPr>
          <p:cNvSpPr txBox="1"/>
          <p:nvPr/>
        </p:nvSpPr>
        <p:spPr>
          <a:xfrm>
            <a:off x="933681" y="628936"/>
            <a:ext cx="260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正运动学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1FACB00-E07A-4D78-BC1E-ADF2E9E079B8}"/>
              </a:ext>
            </a:extLst>
          </p:cNvPr>
          <p:cNvCxnSpPr>
            <a:cxnSpLocks/>
          </p:cNvCxnSpPr>
          <p:nvPr/>
        </p:nvCxnSpPr>
        <p:spPr>
          <a:xfrm>
            <a:off x="1014961" y="616525"/>
            <a:ext cx="2531479" cy="1234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D4D958-2CAF-4030-9680-7B0E61E4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DC99E8-74D9-44BC-B460-7CD2AE6B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44" y="3665217"/>
            <a:ext cx="9798850" cy="208096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A4C18E9-E6AE-448C-B2C6-FC3E8C3D3B8C}"/>
              </a:ext>
            </a:extLst>
          </p:cNvPr>
          <p:cNvSpPr/>
          <p:nvPr/>
        </p:nvSpPr>
        <p:spPr>
          <a:xfrm>
            <a:off x="4755477" y="1303773"/>
            <a:ext cx="2681045" cy="461665"/>
          </a:xfrm>
          <a:prstGeom prst="rect">
            <a:avLst/>
          </a:prstGeom>
          <a:solidFill>
            <a:srgbClr val="2A5DBD"/>
          </a:solidFill>
          <a:ln>
            <a:solidFill>
              <a:srgbClr val="2A5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变换矩阵</a:t>
            </a:r>
            <a:endParaRPr lang="en-US" altLang="zh-CN" sz="24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17E6612-5FC8-4713-BBF7-030B3FDC16DC}"/>
              </a:ext>
            </a:extLst>
          </p:cNvPr>
          <p:cNvGrpSpPr/>
          <p:nvPr/>
        </p:nvGrpSpPr>
        <p:grpSpPr>
          <a:xfrm>
            <a:off x="5793763" y="2411515"/>
            <a:ext cx="760111" cy="461665"/>
            <a:chOff x="6790349" y="2837678"/>
            <a:chExt cx="76011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6CB8C6D-2B0C-444D-B5D6-1AD0406760A1}"/>
                    </a:ext>
                  </a:extLst>
                </p:cNvPr>
                <p:cNvSpPr txBox="1"/>
                <p:nvPr/>
              </p:nvSpPr>
              <p:spPr>
                <a:xfrm>
                  <a:off x="6790349" y="2837678"/>
                  <a:ext cx="76011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6CB8C6D-2B0C-444D-B5D6-1AD040676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0349" y="2837678"/>
                  <a:ext cx="76011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53AF28D-1E1E-48E8-A088-1F5E94333BA5}"/>
                    </a:ext>
                  </a:extLst>
                </p:cNvPr>
                <p:cNvSpPr txBox="1"/>
                <p:nvPr/>
              </p:nvSpPr>
              <p:spPr>
                <a:xfrm>
                  <a:off x="6877897" y="2930010"/>
                  <a:ext cx="16030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53AF28D-1E1E-48E8-A088-1F5E94333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897" y="2930010"/>
                  <a:ext cx="160300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30769" r="-26923" b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9B1FFD8-811E-487D-AF42-4C79F3037948}"/>
                  </a:ext>
                </a:extLst>
              </p:cNvPr>
              <p:cNvSpPr txBox="1"/>
              <p:nvPr/>
            </p:nvSpPr>
            <p:spPr>
              <a:xfrm>
                <a:off x="5896424" y="3116519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9B1FFD8-811E-487D-AF42-4C79F3037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24" y="3116519"/>
                <a:ext cx="3991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18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C5E0ACA-0564-4C78-B515-8752868B83C3}"/>
              </a:ext>
            </a:extLst>
          </p:cNvPr>
          <p:cNvSpPr/>
          <p:nvPr/>
        </p:nvSpPr>
        <p:spPr>
          <a:xfrm>
            <a:off x="393883" y="-184880"/>
            <a:ext cx="476656" cy="11089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F627EC-5B00-43AE-A896-BA22716FA6ED}"/>
              </a:ext>
            </a:extLst>
          </p:cNvPr>
          <p:cNvSpPr txBox="1"/>
          <p:nvPr/>
        </p:nvSpPr>
        <p:spPr>
          <a:xfrm>
            <a:off x="924127" y="136727"/>
            <a:ext cx="464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Backward Kinematics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7E6A12B-F494-4CBA-BF2F-7D7A40D1B852}"/>
              </a:ext>
            </a:extLst>
          </p:cNvPr>
          <p:cNvSpPr txBox="1"/>
          <p:nvPr/>
        </p:nvSpPr>
        <p:spPr>
          <a:xfrm>
            <a:off x="933681" y="628936"/>
            <a:ext cx="260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E7E6E6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逆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运动学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1FACB00-E07A-4D78-BC1E-ADF2E9E079B8}"/>
              </a:ext>
            </a:extLst>
          </p:cNvPr>
          <p:cNvCxnSpPr>
            <a:cxnSpLocks/>
          </p:cNvCxnSpPr>
          <p:nvPr/>
        </p:nvCxnSpPr>
        <p:spPr>
          <a:xfrm>
            <a:off x="1014961" y="616525"/>
            <a:ext cx="2531479" cy="1234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D4D958-2CAF-4030-9680-7B0E61E4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FA2D0DC-04FC-412C-9278-812AC894FC72}"/>
              </a:ext>
            </a:extLst>
          </p:cNvPr>
          <p:cNvGrpSpPr/>
          <p:nvPr/>
        </p:nvGrpSpPr>
        <p:grpSpPr>
          <a:xfrm>
            <a:off x="1916350" y="1064872"/>
            <a:ext cx="9391650" cy="2454577"/>
            <a:chOff x="1916350" y="1064872"/>
            <a:chExt cx="9391650" cy="245457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40F2EC2-6D0B-47DF-A16B-F9C6641E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6350" y="1652549"/>
              <a:ext cx="9391650" cy="186690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FA037F4-6F85-426F-8FE8-F501005539FB}"/>
                </a:ext>
              </a:extLst>
            </p:cNvPr>
            <p:cNvSpPr/>
            <p:nvPr/>
          </p:nvSpPr>
          <p:spPr>
            <a:xfrm>
              <a:off x="4944111" y="1064872"/>
              <a:ext cx="2681045" cy="461665"/>
            </a:xfrm>
            <a:prstGeom prst="rect">
              <a:avLst/>
            </a:prstGeom>
            <a:solidFill>
              <a:srgbClr val="2A5DBD"/>
            </a:solidFill>
            <a:ln>
              <a:solidFill>
                <a:srgbClr val="2A5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黑体" panose="02010609060101010101" pitchFamily="49" charset="-122"/>
                  <a:ea typeface="黑体" panose="02010609060101010101" pitchFamily="49" charset="-122"/>
                </a:rPr>
                <a:t>正运动学</a:t>
              </a:r>
              <a:endParaRPr lang="en-US" altLang="zh-CN" sz="2400" b="1" spc="3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E7EDBE7-F3DD-45A1-B306-906DADB67E7F}"/>
              </a:ext>
            </a:extLst>
          </p:cNvPr>
          <p:cNvGrpSpPr/>
          <p:nvPr/>
        </p:nvGrpSpPr>
        <p:grpSpPr>
          <a:xfrm>
            <a:off x="393883" y="3773857"/>
            <a:ext cx="5276560" cy="2831561"/>
            <a:chOff x="393883" y="3773857"/>
            <a:chExt cx="5276560" cy="283156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D463BF8-4CAE-413C-9289-D7F18AEF62BB}"/>
                </a:ext>
              </a:extLst>
            </p:cNvPr>
            <p:cNvSpPr/>
            <p:nvPr/>
          </p:nvSpPr>
          <p:spPr>
            <a:xfrm>
              <a:off x="1691640" y="3773857"/>
              <a:ext cx="2681045" cy="461665"/>
            </a:xfrm>
            <a:prstGeom prst="rect">
              <a:avLst/>
            </a:prstGeom>
            <a:solidFill>
              <a:srgbClr val="2A5DBD"/>
            </a:solidFill>
            <a:ln>
              <a:solidFill>
                <a:srgbClr val="2A5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黑体" panose="02010609060101010101" pitchFamily="49" charset="-122"/>
                  <a:ea typeface="黑体" panose="02010609060101010101" pitchFamily="49" charset="-122"/>
                </a:rPr>
                <a:t>末端位姿</a:t>
              </a:r>
              <a:endParaRPr lang="en-US" altLang="zh-CN" sz="2400" b="1" spc="3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66A48D1-1BFC-4AF2-BDC9-E46944CA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883" y="4489931"/>
              <a:ext cx="5276560" cy="2115487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AC5DEF-6DBF-4679-AA55-332B50C4AE52}"/>
              </a:ext>
            </a:extLst>
          </p:cNvPr>
          <p:cNvGrpSpPr/>
          <p:nvPr/>
        </p:nvGrpSpPr>
        <p:grpSpPr>
          <a:xfrm>
            <a:off x="6216075" y="3773857"/>
            <a:ext cx="5700205" cy="2820354"/>
            <a:chOff x="6216075" y="3773857"/>
            <a:chExt cx="5700205" cy="282035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968DF94-FEEE-440A-AFAA-12083EDB1202}"/>
                </a:ext>
              </a:extLst>
            </p:cNvPr>
            <p:cNvSpPr/>
            <p:nvPr/>
          </p:nvSpPr>
          <p:spPr>
            <a:xfrm>
              <a:off x="7819317" y="3773857"/>
              <a:ext cx="2681045" cy="461665"/>
            </a:xfrm>
            <a:prstGeom prst="rect">
              <a:avLst/>
            </a:prstGeom>
            <a:solidFill>
              <a:srgbClr val="2A5DBD"/>
            </a:solidFill>
            <a:ln>
              <a:solidFill>
                <a:srgbClr val="2A5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黑体" panose="02010609060101010101" pitchFamily="49" charset="-122"/>
                  <a:ea typeface="黑体" panose="02010609060101010101" pitchFamily="49" charset="-122"/>
                </a:rPr>
                <a:t>联立等式</a:t>
              </a:r>
              <a:endParaRPr lang="en-US" altLang="zh-CN" sz="2400" b="1" spc="3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DCD87C2-E96F-42C6-A379-87E42F57B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075" y="4489930"/>
              <a:ext cx="5700205" cy="2104281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0BC3C40-4A1A-440F-B755-BC5082172F56}"/>
              </a:ext>
            </a:extLst>
          </p:cNvPr>
          <p:cNvGrpSpPr/>
          <p:nvPr/>
        </p:nvGrpSpPr>
        <p:grpSpPr>
          <a:xfrm>
            <a:off x="1102509" y="2394604"/>
            <a:ext cx="988938" cy="461665"/>
            <a:chOff x="6877897" y="2877116"/>
            <a:chExt cx="988938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20E310C-5DC5-4ADC-9DBA-3062D7D484E0}"/>
                    </a:ext>
                  </a:extLst>
                </p:cNvPr>
                <p:cNvSpPr txBox="1"/>
                <p:nvPr/>
              </p:nvSpPr>
              <p:spPr>
                <a:xfrm>
                  <a:off x="6931627" y="2877116"/>
                  <a:ext cx="93520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=</a:t>
                  </a:r>
                  <a:endParaRPr lang="zh-CN" altLang="en-US" sz="24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20E310C-5DC5-4ADC-9DBA-3062D7D48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627" y="2877116"/>
                  <a:ext cx="935208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961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E83A087-F5B4-47D3-AA7D-8F97B66BE8FD}"/>
                    </a:ext>
                  </a:extLst>
                </p:cNvPr>
                <p:cNvSpPr txBox="1"/>
                <p:nvPr/>
              </p:nvSpPr>
              <p:spPr>
                <a:xfrm>
                  <a:off x="6877897" y="2930010"/>
                  <a:ext cx="16030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E83A087-F5B4-47D3-AA7D-8F97B66BE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897" y="2930010"/>
                  <a:ext cx="160300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30769" r="-26923" b="-48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55772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C5E0ACA-0564-4C78-B515-8752868B83C3}"/>
              </a:ext>
            </a:extLst>
          </p:cNvPr>
          <p:cNvSpPr/>
          <p:nvPr/>
        </p:nvSpPr>
        <p:spPr>
          <a:xfrm>
            <a:off x="393883" y="-184880"/>
            <a:ext cx="476656" cy="11089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F627EC-5B00-43AE-A896-BA22716FA6ED}"/>
              </a:ext>
            </a:extLst>
          </p:cNvPr>
          <p:cNvSpPr txBox="1"/>
          <p:nvPr/>
        </p:nvSpPr>
        <p:spPr>
          <a:xfrm>
            <a:off x="924127" y="136727"/>
            <a:ext cx="464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Trajectory Planning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7E6A12B-F494-4CBA-BF2F-7D7A40D1B852}"/>
              </a:ext>
            </a:extLst>
          </p:cNvPr>
          <p:cNvSpPr txBox="1"/>
          <p:nvPr/>
        </p:nvSpPr>
        <p:spPr>
          <a:xfrm>
            <a:off x="933681" y="628936"/>
            <a:ext cx="260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E7E6E6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轨迹规划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1FACB00-E07A-4D78-BC1E-ADF2E9E079B8}"/>
              </a:ext>
            </a:extLst>
          </p:cNvPr>
          <p:cNvCxnSpPr>
            <a:cxnSpLocks/>
          </p:cNvCxnSpPr>
          <p:nvPr/>
        </p:nvCxnSpPr>
        <p:spPr>
          <a:xfrm>
            <a:off x="1014961" y="616525"/>
            <a:ext cx="2531479" cy="1234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D4D958-2CAF-4030-9680-7B0E61E4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F064A2-B77B-44D3-BE85-596233EACDCC}"/>
              </a:ext>
            </a:extLst>
          </p:cNvPr>
          <p:cNvSpPr txBox="1"/>
          <p:nvPr/>
        </p:nvSpPr>
        <p:spPr>
          <a:xfrm>
            <a:off x="6717662" y="5817274"/>
            <a:ext cx="413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初始位置 </a:t>
            </a:r>
            <a:r>
              <a:rPr lang="en-US" altLang="zh-CN" sz="3600" dirty="0">
                <a:solidFill>
                  <a:schemeClr val="accent2"/>
                </a:solidFill>
              </a:rPr>
              <a:t>--&gt; </a:t>
            </a:r>
            <a:r>
              <a:rPr lang="zh-CN" altLang="en-US" sz="3600" dirty="0">
                <a:solidFill>
                  <a:schemeClr val="accent2"/>
                </a:solidFill>
              </a:rPr>
              <a:t>第一步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E068BDD-572C-4C56-B3EA-6430345D748C}"/>
              </a:ext>
            </a:extLst>
          </p:cNvPr>
          <p:cNvGrpSpPr/>
          <p:nvPr/>
        </p:nvGrpSpPr>
        <p:grpSpPr>
          <a:xfrm>
            <a:off x="150692" y="1429448"/>
            <a:ext cx="4514850" cy="5109464"/>
            <a:chOff x="870539" y="1462877"/>
            <a:chExt cx="4514850" cy="5109464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B5E2EA2-DBE7-418C-9749-7DD166235EDB}"/>
                </a:ext>
              </a:extLst>
            </p:cNvPr>
            <p:cNvSpPr/>
            <p:nvPr/>
          </p:nvSpPr>
          <p:spPr>
            <a:xfrm>
              <a:off x="1694505" y="1462877"/>
              <a:ext cx="2681045" cy="461665"/>
            </a:xfrm>
            <a:prstGeom prst="rect">
              <a:avLst/>
            </a:prstGeom>
            <a:solidFill>
              <a:srgbClr val="2A5DBD"/>
            </a:solidFill>
            <a:ln>
              <a:solidFill>
                <a:srgbClr val="2A5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黑体" panose="02010609060101010101" pitchFamily="49" charset="-122"/>
                  <a:ea typeface="黑体" panose="02010609060101010101" pitchFamily="49" charset="-122"/>
                </a:rPr>
                <a:t>落脚状态</a:t>
              </a:r>
              <a:endParaRPr lang="en-US" altLang="zh-CN" sz="2400" b="1" spc="3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E82F935-7CB4-4A1D-853B-1B80E35ED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539" y="2019391"/>
              <a:ext cx="4514850" cy="4552950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3AEA93F-DB85-43FF-8D63-6BB8812E4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864" y="2038344"/>
            <a:ext cx="7085471" cy="369018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8AB17BD-B024-4E31-B87A-898C00B5F778}"/>
              </a:ext>
            </a:extLst>
          </p:cNvPr>
          <p:cNvSpPr txBox="1"/>
          <p:nvPr/>
        </p:nvSpPr>
        <p:spPr>
          <a:xfrm>
            <a:off x="5261765" y="616525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采用梯形速度曲线，进行空间轨迹规划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6E5657-6423-444A-AE28-7BBE6DE9344D}"/>
              </a:ext>
            </a:extLst>
          </p:cNvPr>
          <p:cNvSpPr/>
          <p:nvPr/>
        </p:nvSpPr>
        <p:spPr>
          <a:xfrm>
            <a:off x="7301155" y="1429447"/>
            <a:ext cx="2681045" cy="461665"/>
          </a:xfrm>
          <a:prstGeom prst="rect">
            <a:avLst/>
          </a:prstGeom>
          <a:solidFill>
            <a:srgbClr val="2A5DBD"/>
          </a:solidFill>
          <a:ln>
            <a:solidFill>
              <a:srgbClr val="2A5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关节角变化</a:t>
            </a:r>
            <a:endParaRPr lang="en-US" altLang="zh-CN" sz="24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912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C5E0ACA-0564-4C78-B515-8752868B83C3}"/>
              </a:ext>
            </a:extLst>
          </p:cNvPr>
          <p:cNvSpPr/>
          <p:nvPr/>
        </p:nvSpPr>
        <p:spPr>
          <a:xfrm>
            <a:off x="393883" y="-184880"/>
            <a:ext cx="476656" cy="11089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F627EC-5B00-43AE-A896-BA22716FA6ED}"/>
              </a:ext>
            </a:extLst>
          </p:cNvPr>
          <p:cNvSpPr txBox="1"/>
          <p:nvPr/>
        </p:nvSpPr>
        <p:spPr>
          <a:xfrm>
            <a:off x="924127" y="136727"/>
            <a:ext cx="464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Trajectory Planning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7E6A12B-F494-4CBA-BF2F-7D7A40D1B852}"/>
              </a:ext>
            </a:extLst>
          </p:cNvPr>
          <p:cNvSpPr txBox="1"/>
          <p:nvPr/>
        </p:nvSpPr>
        <p:spPr>
          <a:xfrm>
            <a:off x="933681" y="628936"/>
            <a:ext cx="260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E7E6E6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轨迹规划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1FACB00-E07A-4D78-BC1E-ADF2E9E079B8}"/>
              </a:ext>
            </a:extLst>
          </p:cNvPr>
          <p:cNvCxnSpPr>
            <a:cxnSpLocks/>
          </p:cNvCxnSpPr>
          <p:nvPr/>
        </p:nvCxnSpPr>
        <p:spPr>
          <a:xfrm>
            <a:off x="1014961" y="616525"/>
            <a:ext cx="2531479" cy="1234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D4D958-2CAF-4030-9680-7B0E61E4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F064A2-B77B-44D3-BE85-596233EACDCC}"/>
              </a:ext>
            </a:extLst>
          </p:cNvPr>
          <p:cNvSpPr txBox="1"/>
          <p:nvPr/>
        </p:nvSpPr>
        <p:spPr>
          <a:xfrm>
            <a:off x="6581340" y="5863988"/>
            <a:ext cx="4876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第一步 </a:t>
            </a:r>
            <a:r>
              <a:rPr lang="en-US" altLang="zh-CN" sz="3600" dirty="0">
                <a:solidFill>
                  <a:schemeClr val="accent2"/>
                </a:solidFill>
              </a:rPr>
              <a:t>--&gt; </a:t>
            </a:r>
            <a:r>
              <a:rPr lang="zh-CN" altLang="en-US" sz="3600" dirty="0">
                <a:solidFill>
                  <a:schemeClr val="accent2"/>
                </a:solidFill>
              </a:rPr>
              <a:t>第二步</a:t>
            </a:r>
            <a:r>
              <a:rPr lang="en-US" altLang="zh-CN" sz="3600" dirty="0">
                <a:solidFill>
                  <a:schemeClr val="accent2"/>
                </a:solidFill>
              </a:rPr>
              <a:t>(</a:t>
            </a:r>
            <a:r>
              <a:rPr lang="zh-CN" altLang="en-US" sz="3600" dirty="0">
                <a:solidFill>
                  <a:schemeClr val="accent2"/>
                </a:solidFill>
              </a:rPr>
              <a:t>直行</a:t>
            </a:r>
            <a:r>
              <a:rPr lang="en-US" altLang="zh-CN" sz="3600" dirty="0">
                <a:solidFill>
                  <a:schemeClr val="accent2"/>
                </a:solidFill>
              </a:rPr>
              <a:t>)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B5E2EA2-DBE7-418C-9749-7DD166235EDB}"/>
              </a:ext>
            </a:extLst>
          </p:cNvPr>
          <p:cNvSpPr/>
          <p:nvPr/>
        </p:nvSpPr>
        <p:spPr>
          <a:xfrm>
            <a:off x="974658" y="1429448"/>
            <a:ext cx="2681045" cy="461665"/>
          </a:xfrm>
          <a:prstGeom prst="rect">
            <a:avLst/>
          </a:prstGeom>
          <a:solidFill>
            <a:srgbClr val="2A5DBD"/>
          </a:solidFill>
          <a:ln>
            <a:solidFill>
              <a:srgbClr val="2A5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落脚状态</a:t>
            </a:r>
            <a:endParaRPr lang="en-US" altLang="zh-CN" sz="24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135D7A-6272-48CC-BF54-39AF6690A3B2}"/>
              </a:ext>
            </a:extLst>
          </p:cNvPr>
          <p:cNvSpPr/>
          <p:nvPr/>
        </p:nvSpPr>
        <p:spPr>
          <a:xfrm>
            <a:off x="7301155" y="1429447"/>
            <a:ext cx="2681045" cy="461665"/>
          </a:xfrm>
          <a:prstGeom prst="rect">
            <a:avLst/>
          </a:prstGeom>
          <a:solidFill>
            <a:srgbClr val="2A5DBD"/>
          </a:solidFill>
          <a:ln>
            <a:solidFill>
              <a:srgbClr val="2A5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关节角变化</a:t>
            </a:r>
            <a:endParaRPr lang="en-US" altLang="zh-CN" sz="24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0DEB3E-3533-466F-8A79-294674AB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11" y="2038344"/>
            <a:ext cx="3745138" cy="4441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FB39B5-2FD1-4037-A5F3-2DCD6D7FE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512" y="2037698"/>
            <a:ext cx="7134175" cy="369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7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C5E0ACA-0564-4C78-B515-8752868B83C3}"/>
              </a:ext>
            </a:extLst>
          </p:cNvPr>
          <p:cNvSpPr/>
          <p:nvPr/>
        </p:nvSpPr>
        <p:spPr>
          <a:xfrm>
            <a:off x="393883" y="-184880"/>
            <a:ext cx="476656" cy="11089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F627EC-5B00-43AE-A896-BA22716FA6ED}"/>
              </a:ext>
            </a:extLst>
          </p:cNvPr>
          <p:cNvSpPr txBox="1"/>
          <p:nvPr/>
        </p:nvSpPr>
        <p:spPr>
          <a:xfrm>
            <a:off x="924127" y="136727"/>
            <a:ext cx="464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Trajectory Planning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7E6A12B-F494-4CBA-BF2F-7D7A40D1B852}"/>
              </a:ext>
            </a:extLst>
          </p:cNvPr>
          <p:cNvSpPr txBox="1"/>
          <p:nvPr/>
        </p:nvSpPr>
        <p:spPr>
          <a:xfrm>
            <a:off x="933681" y="628936"/>
            <a:ext cx="260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E7E6E6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轨迹规划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1FACB00-E07A-4D78-BC1E-ADF2E9E079B8}"/>
              </a:ext>
            </a:extLst>
          </p:cNvPr>
          <p:cNvCxnSpPr>
            <a:cxnSpLocks/>
          </p:cNvCxnSpPr>
          <p:nvPr/>
        </p:nvCxnSpPr>
        <p:spPr>
          <a:xfrm>
            <a:off x="1014961" y="616525"/>
            <a:ext cx="2531479" cy="1234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D4D958-2CAF-4030-9680-7B0E61E4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F064A2-B77B-44D3-BE85-596233EACDCC}"/>
              </a:ext>
            </a:extLst>
          </p:cNvPr>
          <p:cNvSpPr txBox="1"/>
          <p:nvPr/>
        </p:nvSpPr>
        <p:spPr>
          <a:xfrm>
            <a:off x="6581340" y="5863988"/>
            <a:ext cx="4876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第二步 </a:t>
            </a:r>
            <a:r>
              <a:rPr lang="en-US" altLang="zh-CN" sz="3600" dirty="0">
                <a:solidFill>
                  <a:schemeClr val="accent2"/>
                </a:solidFill>
              </a:rPr>
              <a:t>--&gt; </a:t>
            </a:r>
            <a:r>
              <a:rPr lang="zh-CN" altLang="en-US" sz="3600" dirty="0">
                <a:solidFill>
                  <a:schemeClr val="accent2"/>
                </a:solidFill>
              </a:rPr>
              <a:t>第三步</a:t>
            </a:r>
            <a:r>
              <a:rPr lang="en-US" altLang="zh-CN" sz="3600" dirty="0">
                <a:solidFill>
                  <a:schemeClr val="accent2"/>
                </a:solidFill>
              </a:rPr>
              <a:t>(</a:t>
            </a:r>
            <a:r>
              <a:rPr lang="zh-CN" altLang="en-US" sz="3600" dirty="0">
                <a:solidFill>
                  <a:schemeClr val="accent2"/>
                </a:solidFill>
              </a:rPr>
              <a:t>斜行</a:t>
            </a:r>
            <a:r>
              <a:rPr lang="en-US" altLang="zh-CN" sz="3600" dirty="0">
                <a:solidFill>
                  <a:schemeClr val="accent2"/>
                </a:solidFill>
              </a:rPr>
              <a:t>)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B5E2EA2-DBE7-418C-9749-7DD166235EDB}"/>
              </a:ext>
            </a:extLst>
          </p:cNvPr>
          <p:cNvSpPr/>
          <p:nvPr/>
        </p:nvSpPr>
        <p:spPr>
          <a:xfrm>
            <a:off x="974658" y="1429448"/>
            <a:ext cx="2681045" cy="461665"/>
          </a:xfrm>
          <a:prstGeom prst="rect">
            <a:avLst/>
          </a:prstGeom>
          <a:solidFill>
            <a:srgbClr val="2A5DBD"/>
          </a:solidFill>
          <a:ln>
            <a:solidFill>
              <a:srgbClr val="2A5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落脚状态</a:t>
            </a:r>
            <a:endParaRPr lang="en-US" altLang="zh-CN" sz="24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135D7A-6272-48CC-BF54-39AF6690A3B2}"/>
              </a:ext>
            </a:extLst>
          </p:cNvPr>
          <p:cNvSpPr/>
          <p:nvPr/>
        </p:nvSpPr>
        <p:spPr>
          <a:xfrm>
            <a:off x="7301155" y="1429447"/>
            <a:ext cx="2681045" cy="461665"/>
          </a:xfrm>
          <a:prstGeom prst="rect">
            <a:avLst/>
          </a:prstGeom>
          <a:solidFill>
            <a:srgbClr val="2A5DBD"/>
          </a:solidFill>
          <a:ln>
            <a:solidFill>
              <a:srgbClr val="2A5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关节角变化</a:t>
            </a:r>
            <a:endParaRPr lang="en-US" altLang="zh-CN" sz="24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35197B-5758-4DCC-809A-B465E408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83" y="2168164"/>
            <a:ext cx="3908616" cy="4060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034FCD-C5D5-4DA4-BA58-07628CB96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168" y="2071261"/>
            <a:ext cx="7122311" cy="36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07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0C5E0ACA-0564-4C78-B515-8752868B83C3}"/>
              </a:ext>
            </a:extLst>
          </p:cNvPr>
          <p:cNvSpPr/>
          <p:nvPr/>
        </p:nvSpPr>
        <p:spPr>
          <a:xfrm>
            <a:off x="393883" y="-184880"/>
            <a:ext cx="476656" cy="11089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F627EC-5B00-43AE-A896-BA22716FA6ED}"/>
              </a:ext>
            </a:extLst>
          </p:cNvPr>
          <p:cNvSpPr txBox="1"/>
          <p:nvPr/>
        </p:nvSpPr>
        <p:spPr>
          <a:xfrm>
            <a:off x="924127" y="136727"/>
            <a:ext cx="4649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Challengings</a:t>
            </a:r>
            <a:endParaRPr kumimoji="0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7E6A12B-F494-4CBA-BF2F-7D7A40D1B852}"/>
              </a:ext>
            </a:extLst>
          </p:cNvPr>
          <p:cNvSpPr txBox="1"/>
          <p:nvPr/>
        </p:nvSpPr>
        <p:spPr>
          <a:xfrm>
            <a:off x="933681" y="628936"/>
            <a:ext cx="260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E7E6E6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控制难点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1FACB00-E07A-4D78-BC1E-ADF2E9E079B8}"/>
              </a:ext>
            </a:extLst>
          </p:cNvPr>
          <p:cNvCxnSpPr>
            <a:cxnSpLocks/>
          </p:cNvCxnSpPr>
          <p:nvPr/>
        </p:nvCxnSpPr>
        <p:spPr>
          <a:xfrm>
            <a:off x="1014961" y="616525"/>
            <a:ext cx="2531479" cy="1234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D4D958-2CAF-4030-9680-7B0E61E4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F064A2-B77B-44D3-BE85-596233EACDCC}"/>
              </a:ext>
            </a:extLst>
          </p:cNvPr>
          <p:cNvSpPr txBox="1"/>
          <p:nvPr/>
        </p:nvSpPr>
        <p:spPr>
          <a:xfrm>
            <a:off x="595727" y="1141117"/>
            <a:ext cx="11765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effectLst/>
                <a:latin typeface="Courier New" panose="02070309020205020404" pitchFamily="49" charset="0"/>
              </a:rPr>
              <a:t>本次实验主要的难点在双足机器人的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换脚</a:t>
            </a:r>
            <a:r>
              <a:rPr lang="zh-CN" altLang="en-US" sz="2000" b="0" i="0" dirty="0">
                <a:effectLst/>
                <a:latin typeface="Courier New" panose="02070309020205020404" pitchFamily="49" charset="0"/>
              </a:rPr>
              <a:t>上，即如何表述</a:t>
            </a:r>
            <a:r>
              <a:rPr lang="zh-CN" altLang="en-US" sz="2000" b="1" i="0" dirty="0">
                <a:effectLst/>
                <a:latin typeface="Courier New" panose="02070309020205020404" pitchFamily="49" charset="0"/>
              </a:rPr>
              <a:t>换脚后各个关节之间的关系</a:t>
            </a:r>
            <a:endParaRPr lang="en-US" altLang="zh-CN" sz="2000" b="1" i="0" dirty="0">
              <a:effectLst/>
              <a:latin typeface="Courier New" panose="02070309020205020404" pitchFamily="49" charset="0"/>
            </a:endParaRPr>
          </a:p>
          <a:p>
            <a:endParaRPr lang="en-US" altLang="zh-CN" sz="2000" b="0" i="0" dirty="0">
              <a:effectLst/>
              <a:latin typeface="Courier New" panose="02070309020205020404" pitchFamily="49" charset="0"/>
            </a:endParaRPr>
          </a:p>
          <a:p>
            <a:r>
              <a:rPr lang="zh-CN" altLang="en-US" sz="2000" b="0" i="0" dirty="0">
                <a:effectLst/>
                <a:latin typeface="Courier New" panose="02070309020205020404" pitchFamily="49" charset="0"/>
              </a:rPr>
              <a:t>经过探索，我们通过将整个模型的</a:t>
            </a:r>
            <a:r>
              <a:rPr lang="zh-CN" alt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树结构进行倒转</a:t>
            </a:r>
            <a:r>
              <a:rPr lang="zh-CN" altLang="en-US" sz="2000" b="0" i="0" dirty="0">
                <a:effectLst/>
                <a:latin typeface="Courier New" panose="02070309020205020404" pitchFamily="49" charset="0"/>
              </a:rPr>
              <a:t>（以落脚点为模型 </a:t>
            </a:r>
            <a:r>
              <a:rPr lang="en-US" altLang="zh-CN" sz="2000" b="0" i="0" dirty="0">
                <a:effectLst/>
                <a:latin typeface="Arial" panose="020B0604020202020204" pitchFamily="34" charset="0"/>
              </a:rPr>
              <a:t>Object Tree </a:t>
            </a:r>
            <a:r>
              <a:rPr lang="zh-CN" altLang="en-US" sz="2000" b="0" i="0" dirty="0">
                <a:effectLst/>
                <a:latin typeface="Courier New" panose="02070309020205020404" pitchFamily="49" charset="0"/>
              </a:rPr>
              <a:t>的根节点），并在每次落脚时进行根节点的转换，实现效果如下：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9B07CDE-3ED8-4040-8211-C784C77F0DE0}"/>
              </a:ext>
            </a:extLst>
          </p:cNvPr>
          <p:cNvGrpSpPr/>
          <p:nvPr/>
        </p:nvGrpSpPr>
        <p:grpSpPr>
          <a:xfrm>
            <a:off x="1751339" y="2681600"/>
            <a:ext cx="3581400" cy="3906344"/>
            <a:chOff x="1751339" y="2784385"/>
            <a:chExt cx="3581400" cy="3906344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B5E2EA2-DBE7-418C-9749-7DD166235EDB}"/>
                </a:ext>
              </a:extLst>
            </p:cNvPr>
            <p:cNvSpPr/>
            <p:nvPr/>
          </p:nvSpPr>
          <p:spPr>
            <a:xfrm>
              <a:off x="2207831" y="6229064"/>
              <a:ext cx="2681045" cy="461665"/>
            </a:xfrm>
            <a:prstGeom prst="rect">
              <a:avLst/>
            </a:prstGeom>
            <a:solidFill>
              <a:srgbClr val="2A5DBD"/>
            </a:solidFill>
            <a:ln>
              <a:solidFill>
                <a:srgbClr val="2A5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300" dirty="0">
                  <a:latin typeface="黑体" panose="02010609060101010101" pitchFamily="49" charset="-122"/>
                  <a:ea typeface="黑体" panose="02010609060101010101" pitchFamily="49" charset="-122"/>
                </a:rPr>
                <a:t>换脚前</a:t>
              </a:r>
              <a:endParaRPr lang="en-US" altLang="zh-CN" sz="2400" b="1" spc="3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AEC0DFC-F76E-44F3-A548-51A1F13FE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339" y="2784385"/>
              <a:ext cx="3581400" cy="3314700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82C6CFD8-EC15-43F1-9004-8126153E3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83" y="2602794"/>
            <a:ext cx="3660150" cy="363748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EAC8BDE-AE6E-4A51-BB8A-51CFEC1AD1D3}"/>
              </a:ext>
            </a:extLst>
          </p:cNvPr>
          <p:cNvSpPr/>
          <p:nvPr/>
        </p:nvSpPr>
        <p:spPr>
          <a:xfrm>
            <a:off x="7111980" y="6143741"/>
            <a:ext cx="2681045" cy="461665"/>
          </a:xfrm>
          <a:prstGeom prst="rect">
            <a:avLst/>
          </a:prstGeom>
          <a:solidFill>
            <a:srgbClr val="2A5DBD"/>
          </a:solidFill>
          <a:ln>
            <a:solidFill>
              <a:srgbClr val="2A5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换脚后</a:t>
            </a:r>
            <a:endParaRPr lang="en-US" altLang="zh-CN" sz="24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79674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160404_1*m_i*1_1"/>
  <p:tag name="KSO_WM_TEMPLATE_CATEGORY" val="diagram"/>
  <p:tag name="KSO_WM_TEMPLATE_INDEX" val="160404"/>
  <p:tag name="KSO_WM_UNIT_LAYERLEVEL" val="1_1"/>
  <p:tag name="KSO_WM_TAG_VERSION" val="1.0"/>
  <p:tag name="KSO_WM_BEAUTIFY_FLAG" val="#wm#"/>
  <p:tag name="KSO_WM_UNIT_LINE_FORE_SCHEMECOLOR_INDEX" val="5"/>
  <p:tag name="KSO_WM_UNIT_LINE_FILL_TYP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160404_1*m_h_i*1_2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2"/>
  <p:tag name="KSO_WM_UNIT_ID" val="diagram160404_1*m_h_i*1_2_2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160404_1*m_h_i*1_2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2"/>
  <p:tag name="KSO_WM_UNIT_ID" val="diagram160404_1*m_h_i*1_2_2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160404_1*m_h_i*1_1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2"/>
  <p:tag name="KSO_WM_UNIT_ID" val="diagram160404_1*m_h_i*1_1_2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160404_1*m_h_i*1_2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2"/>
  <p:tag name="KSO_WM_UNIT_ID" val="diagram160404_1*m_h_i*1_2_2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</TotalTime>
  <Words>219</Words>
  <Application>Microsoft Office PowerPoint</Application>
  <PresentationFormat>宽屏</PresentationFormat>
  <Paragraphs>76</Paragraphs>
  <Slides>11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黑体</vt:lpstr>
      <vt:lpstr>微软雅黑</vt:lpstr>
      <vt:lpstr>Arial</vt:lpstr>
      <vt:lpstr>Calibri</vt:lpstr>
      <vt:lpstr>Calibri Light</vt:lpstr>
      <vt:lpstr>Cambria Math</vt:lpstr>
      <vt:lpstr>Courier New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uying</dc:creator>
  <cp:lastModifiedBy>Xsj</cp:lastModifiedBy>
  <cp:revision>207</cp:revision>
  <dcterms:created xsi:type="dcterms:W3CDTF">2018-05-19T12:35:00Z</dcterms:created>
  <dcterms:modified xsi:type="dcterms:W3CDTF">2023-01-01T07:51:50Z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4672F8FC00964CBBA3E9ECACBA3A6AF5</vt:lpwstr>
  </property>
</Properties>
</file>